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2"/>
  </p:notesMasterIdLst>
  <p:sldIdLst>
    <p:sldId id="256" r:id="rId2"/>
    <p:sldId id="403" r:id="rId3"/>
    <p:sldId id="471" r:id="rId4"/>
    <p:sldId id="579" r:id="rId5"/>
    <p:sldId id="563" r:id="rId6"/>
    <p:sldId id="629" r:id="rId7"/>
    <p:sldId id="664" r:id="rId8"/>
    <p:sldId id="564" r:id="rId9"/>
    <p:sldId id="565" r:id="rId10"/>
    <p:sldId id="499" r:id="rId11"/>
    <p:sldId id="508" r:id="rId12"/>
    <p:sldId id="520" r:id="rId13"/>
    <p:sldId id="584" r:id="rId14"/>
    <p:sldId id="666" r:id="rId15"/>
    <p:sldId id="703" r:id="rId16"/>
    <p:sldId id="707" r:id="rId17"/>
    <p:sldId id="709" r:id="rId18"/>
    <p:sldId id="708" r:id="rId19"/>
    <p:sldId id="509" r:id="rId20"/>
    <p:sldId id="662" r:id="rId21"/>
    <p:sldId id="578" r:id="rId22"/>
    <p:sldId id="510" r:id="rId23"/>
    <p:sldId id="549" r:id="rId24"/>
    <p:sldId id="577" r:id="rId25"/>
    <p:sldId id="572" r:id="rId26"/>
    <p:sldId id="587" r:id="rId27"/>
    <p:sldId id="591" r:id="rId28"/>
    <p:sldId id="590" r:id="rId29"/>
    <p:sldId id="588" r:id="rId30"/>
    <p:sldId id="589" r:id="rId31"/>
    <p:sldId id="639" r:id="rId32"/>
    <p:sldId id="597" r:id="rId33"/>
    <p:sldId id="551" r:id="rId34"/>
    <p:sldId id="690" r:id="rId35"/>
    <p:sldId id="553" r:id="rId36"/>
    <p:sldId id="602" r:id="rId37"/>
    <p:sldId id="603" r:id="rId38"/>
    <p:sldId id="691" r:id="rId39"/>
    <p:sldId id="716" r:id="rId40"/>
    <p:sldId id="717" r:id="rId41"/>
    <p:sldId id="612" r:id="rId42"/>
    <p:sldId id="632" r:id="rId43"/>
    <p:sldId id="634" r:id="rId44"/>
    <p:sldId id="673" r:id="rId45"/>
    <p:sldId id="635" r:id="rId46"/>
    <p:sldId id="636" r:id="rId47"/>
    <p:sldId id="630" r:id="rId48"/>
    <p:sldId id="712" r:id="rId49"/>
    <p:sldId id="711" r:id="rId50"/>
    <p:sldId id="713" r:id="rId51"/>
    <p:sldId id="714" r:id="rId52"/>
    <p:sldId id="715" r:id="rId53"/>
    <p:sldId id="619" r:id="rId54"/>
    <p:sldId id="698" r:id="rId55"/>
    <p:sldId id="699" r:id="rId56"/>
    <p:sldId id="606" r:id="rId57"/>
    <p:sldId id="696" r:id="rId58"/>
    <p:sldId id="692" r:id="rId59"/>
    <p:sldId id="701" r:id="rId60"/>
    <p:sldId id="550" r:id="rId61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79"/>
            <p14:sldId id="563"/>
            <p14:sldId id="629"/>
            <p14:sldId id="664"/>
            <p14:sldId id="564"/>
            <p14:sldId id="565"/>
            <p14:sldId id="499"/>
            <p14:sldId id="508"/>
            <p14:sldId id="520"/>
            <p14:sldId id="584"/>
            <p14:sldId id="666"/>
            <p14:sldId id="703"/>
            <p14:sldId id="707"/>
            <p14:sldId id="709"/>
            <p14:sldId id="708"/>
            <p14:sldId id="509"/>
            <p14:sldId id="662"/>
            <p14:sldId id="578"/>
            <p14:sldId id="510"/>
            <p14:sldId id="549"/>
            <p14:sldId id="577"/>
            <p14:sldId id="572"/>
            <p14:sldId id="587"/>
            <p14:sldId id="591"/>
            <p14:sldId id="590"/>
            <p14:sldId id="588"/>
            <p14:sldId id="589"/>
            <p14:sldId id="639"/>
            <p14:sldId id="597"/>
            <p14:sldId id="551"/>
            <p14:sldId id="690"/>
            <p14:sldId id="553"/>
            <p14:sldId id="602"/>
            <p14:sldId id="603"/>
            <p14:sldId id="691"/>
            <p14:sldId id="716"/>
            <p14:sldId id="717"/>
            <p14:sldId id="612"/>
            <p14:sldId id="632"/>
            <p14:sldId id="634"/>
            <p14:sldId id="673"/>
            <p14:sldId id="635"/>
            <p14:sldId id="636"/>
            <p14:sldId id="630"/>
            <p14:sldId id="712"/>
            <p14:sldId id="711"/>
            <p14:sldId id="713"/>
            <p14:sldId id="714"/>
            <p14:sldId id="715"/>
            <p14:sldId id="619"/>
            <p14:sldId id="698"/>
            <p14:sldId id="699"/>
            <p14:sldId id="606"/>
            <p14:sldId id="696"/>
            <p14:sldId id="692"/>
            <p14:sldId id="70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A08C"/>
    <a:srgbClr val="5AB88F"/>
    <a:srgbClr val="CA9FC9"/>
    <a:srgbClr val="FB8E20"/>
    <a:srgbClr val="9E60B8"/>
    <a:srgbClr val="629FCE"/>
    <a:srgbClr val="41719C"/>
    <a:srgbClr val="B58900"/>
    <a:srgbClr val="EF7D1D"/>
    <a:srgbClr val="9316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03"/>
    <p:restoredTop sz="96853" autoAdjust="0"/>
  </p:normalViewPr>
  <p:slideViewPr>
    <p:cSldViewPr snapToGrid="0" snapToObjects="1">
      <p:cViewPr varScale="1">
        <p:scale>
          <a:sx n="151" d="100"/>
          <a:sy n="151" d="100"/>
        </p:scale>
        <p:origin x="944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png>
</file>

<file path=ppt/media/image11.png>
</file>

<file path=ppt/media/image12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20.03.19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6946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aphql-java-kickstart/graphql-java-servlet" TargetMode="External"/><Relationship Id="rId2" Type="http://schemas.openxmlformats.org/officeDocument/2006/relationships/hyperlink" Target="https://github.com/graphql-java/graphql-java-spring" TargetMode="Externa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0"/>
            <a:ext cx="9906000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1164" y="822001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JavaLand</a:t>
            </a:r>
            <a:r>
              <a:rPr lang="de-DE" sz="1400" spc="80" dirty="0">
                <a:solidFill>
                  <a:srgbClr val="D4EBE9"/>
                </a:solidFill>
              </a:rPr>
              <a:t>, Brühl | März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2" y="4996116"/>
            <a:ext cx="3783775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bit.ly</a:t>
            </a:r>
            <a:r>
              <a:rPr lang="de-DE" b="1" dirty="0">
                <a:solidFill>
                  <a:srgbClr val="36544F"/>
                </a:solidFill>
              </a:rPr>
              <a:t>/</a:t>
            </a:r>
            <a:r>
              <a:rPr lang="de-DE" b="1" dirty="0" err="1">
                <a:solidFill>
                  <a:srgbClr val="36544F"/>
                </a:solidFill>
              </a:rPr>
              <a:t>javaland-graphql</a:t>
            </a: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953000" y="3222658"/>
            <a:ext cx="4299036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für Java-Entwickler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javaland-graphql-example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http://localhost:9000/</a:t>
            </a:r>
            <a:r>
              <a:rPr lang="de-DE" sz="1600" cap="none" spc="100" dirty="0" err="1"/>
              <a:t>graphiql.html</a:t>
            </a:r>
            <a:endParaRPr lang="de-DE" sz="1600" cap="none" spc="1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Domain-Model "Beer </a:t>
            </a:r>
            <a:r>
              <a:rPr lang="de-DE" dirty="0" err="1"/>
              <a:t>Advisor</a:t>
            </a:r>
            <a:r>
              <a:rPr lang="de-DE" dirty="0"/>
              <a:t>"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04B3516-722E-3943-A253-45359456C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21" y="2954451"/>
            <a:ext cx="8778157" cy="225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1476D0CD-8DA9-3547-9226-C26084709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851" y="920823"/>
            <a:ext cx="1511748" cy="5737771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46470"/>
            <a:ext cx="740153" cy="530509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87061"/>
            <a:ext cx="740153" cy="8541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87041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D2EFE8E-A469-564C-88A8-0CCEB0405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851" y="920823"/>
            <a:ext cx="1511748" cy="5737771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671762" cy="1000125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331598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D2EFE8E-A469-564C-88A8-0CCEB0405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851" y="920823"/>
            <a:ext cx="1511748" cy="573777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362" y="1770125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109421" y="1680243"/>
            <a:ext cx="3991087" cy="16331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03520" y="3022899"/>
            <a:ext cx="2796988" cy="52174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7757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39648" y="145679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30620"/>
            <a:ext cx="740153" cy="104080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2649369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Ermittlung der Daten ist unsere Aufgabe</a:t>
            </a:r>
          </a:p>
        </p:txBody>
      </p:sp>
    </p:spTree>
    <p:extLst>
      <p:ext uri="{BB962C8B-B14F-4D97-AF65-F5344CB8AC3E}">
        <p14:creationId xmlns:p14="http://schemas.microsoft.com/office/powerpoint/2010/main" val="36641926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r>
              <a:rPr lang="de-DE" sz="2000" b="1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 | @</a:t>
            </a:r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</a:t>
            </a:r>
            <a:r>
              <a:rPr lang="de-DE" sz="2000" b="1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 | https://</a:t>
            </a:r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881236B0-C2C6-854C-9BC9-7C3DC546D2F9}"/>
              </a:ext>
            </a:extLst>
          </p:cNvPr>
          <p:cNvSpPr txBox="1"/>
          <p:nvPr/>
        </p:nvSpPr>
        <p:spPr>
          <a:xfrm>
            <a:off x="778933" y="4461933"/>
            <a:ext cx="81703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6A08C"/>
                </a:solidFill>
                <a:latin typeface="Source Sans Pro" panose="020B0503030403020204" pitchFamily="34" charset="77"/>
              </a:rPr>
              <a:t>GraphQL</a:t>
            </a:r>
            <a:r>
              <a:rPr lang="de-DE" dirty="0">
                <a:solidFill>
                  <a:srgbClr val="D6A08C"/>
                </a:solidFill>
                <a:latin typeface="Source Sans Pro" panose="020B0503030403020204" pitchFamily="34" charset="77"/>
              </a:rPr>
              <a:t>-Einführung bei </a:t>
            </a:r>
            <a:r>
              <a:rPr lang="de-DE" dirty="0" err="1">
                <a:solidFill>
                  <a:srgbClr val="D6A08C"/>
                </a:solidFill>
                <a:latin typeface="Source Sans Pro" panose="020B0503030403020204" pitchFamily="34" charset="77"/>
              </a:rPr>
              <a:t>heise</a:t>
            </a:r>
            <a:r>
              <a:rPr lang="de-DE" dirty="0">
                <a:solidFill>
                  <a:srgbClr val="D6A08C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D6A08C"/>
                </a:solidFill>
                <a:latin typeface="Source Sans Pro" panose="020B0503030403020204" pitchFamily="34" charset="77"/>
              </a:rPr>
              <a:t>developer</a:t>
            </a:r>
            <a:r>
              <a:rPr lang="de-DE" dirty="0">
                <a:solidFill>
                  <a:srgbClr val="D6A08C"/>
                </a:solidFill>
                <a:latin typeface="Source Sans Pro" panose="020B0503030403020204" pitchFamily="34" charset="77"/>
              </a:rPr>
              <a:t>:</a:t>
            </a:r>
          </a:p>
          <a:p>
            <a:pPr algn="ctr"/>
            <a:endParaRPr lang="de-DE" dirty="0">
              <a:solidFill>
                <a:srgbClr val="D6A08C"/>
              </a:solidFill>
              <a:latin typeface="Source Sans Pro" panose="020B0503030403020204" pitchFamily="34" charset="77"/>
            </a:endParaRPr>
          </a:p>
          <a:p>
            <a:pPr algn="ctr"/>
            <a:r>
              <a:rPr lang="de-DE" dirty="0">
                <a:solidFill>
                  <a:srgbClr val="D6A08C"/>
                </a:solidFill>
                <a:latin typeface="Source Sans Pro" panose="020B0503030403020204" pitchFamily="34" charset="77"/>
              </a:rPr>
              <a:t>Teil 1: http://</a:t>
            </a:r>
            <a:r>
              <a:rPr lang="de-DE" dirty="0" err="1">
                <a:solidFill>
                  <a:srgbClr val="D6A08C"/>
                </a:solidFill>
                <a:latin typeface="Source Sans Pro" panose="020B0503030403020204" pitchFamily="34" charset="77"/>
              </a:rPr>
              <a:t>bit.ly</a:t>
            </a:r>
            <a:r>
              <a:rPr lang="de-DE" dirty="0">
                <a:solidFill>
                  <a:srgbClr val="D6A08C"/>
                </a:solidFill>
                <a:latin typeface="Source Sans Pro" panose="020B0503030403020204" pitchFamily="34" charset="77"/>
              </a:rPr>
              <a:t>/heise-graphql-1</a:t>
            </a:r>
          </a:p>
          <a:p>
            <a:pPr algn="ctr"/>
            <a:r>
              <a:rPr lang="de-DE" dirty="0">
                <a:solidFill>
                  <a:srgbClr val="D6A08C"/>
                </a:solidFill>
                <a:latin typeface="Source Sans Pro" panose="020B0503030403020204" pitchFamily="34" charset="77"/>
              </a:rPr>
              <a:t>Teil 2: http://</a:t>
            </a:r>
            <a:r>
              <a:rPr lang="de-DE" dirty="0" err="1">
                <a:solidFill>
                  <a:srgbClr val="D6A08C"/>
                </a:solidFill>
                <a:latin typeface="Source Sans Pro" panose="020B0503030403020204" pitchFamily="34" charset="77"/>
              </a:rPr>
              <a:t>bit.ly</a:t>
            </a:r>
            <a:r>
              <a:rPr lang="de-DE" dirty="0">
                <a:solidFill>
                  <a:srgbClr val="D6A08C"/>
                </a:solidFill>
                <a:latin typeface="Source Sans Pro" panose="020B0503030403020204" pitchFamily="34" charset="77"/>
              </a:rPr>
              <a:t>/heise-graphql-2</a:t>
            </a: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090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85381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oder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5264123" y="2118391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4954072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40955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743959" y="3261674"/>
            <a:ext cx="1611983" cy="139516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-Parameter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 Informationen über den Query (z.B. Argumente)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&lt;List&lt;Beer&gt;&gt;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-Parameter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alle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zu optimieren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940004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98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-Parameter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alle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zu optimieren (z.B. JPA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EntityGraph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entityManager.createEntityGraph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Beer.class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.addSubgraph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addSubgraph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.addSubgraph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43721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Query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dürfen Daten verändern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addRatingMutationFetcher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final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((Integer)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ratingService.addRating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1. </a:t>
            </a:r>
            <a:r>
              <a:rPr lang="de-DE" dirty="0" err="1"/>
              <a:t>DataFetcher</a:t>
            </a:r>
            <a:r>
              <a:rPr lang="de-DE" dirty="0"/>
              <a:t> (wie eben implementiert)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C2C826-4838-DE44-8AC7-54400BCF8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395443"/>
            <a:ext cx="8572916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361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2. Zugriff auf Bean (</a:t>
            </a:r>
            <a:r>
              <a:rPr lang="de-DE" dirty="0" err="1"/>
              <a:t>PropertyDataFetcher</a:t>
            </a:r>
            <a:r>
              <a:rPr lang="de-DE" dirty="0"/>
              <a:t>)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7F73045-6C28-5B42-A4D9-CDF45C648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404868"/>
            <a:ext cx="8572915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1715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3. Zugriff auf Bean (</a:t>
            </a:r>
            <a:r>
              <a:rPr lang="de-DE" dirty="0" err="1"/>
              <a:t>PropertyDataFetcher</a:t>
            </a:r>
            <a:r>
              <a:rPr lang="de-DE" dirty="0"/>
              <a:t>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FF427EA-830A-AF43-B46C-0EDC4DEC2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397698"/>
            <a:ext cx="8572915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334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</a:t>
            </a:r>
            <a:r>
              <a:rPr lang="de-DE" b="0" dirty="0" err="1">
                <a:solidFill>
                  <a:srgbClr val="36544F"/>
                </a:solidFill>
              </a:rPr>
              <a:t>Mismatch</a:t>
            </a:r>
            <a:r>
              <a:rPr lang="de-DE" b="0" dirty="0">
                <a:solidFill>
                  <a:srgbClr val="36544F"/>
                </a:solidFill>
              </a:rPr>
              <a:t> zwischen Java-Klassen und Schema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EA9C225-F5F9-E640-8C92-93792232C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382768"/>
            <a:ext cx="8572914" cy="197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4036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ist nur </a:t>
            </a:r>
            <a:r>
              <a:rPr lang="de-DE" sz="2000" b="0" dirty="0" err="1">
                <a:solidFill>
                  <a:srgbClr val="36544F"/>
                </a:solidFill>
              </a:rPr>
              <a:t>default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Fetcher</a:t>
            </a:r>
            <a:r>
              <a:rPr lang="de-DE" sz="2000" b="0" dirty="0">
                <a:solidFill>
                  <a:srgbClr val="36544F"/>
                </a:solidFill>
              </a:rPr>
              <a:t> können pro Feld festgelegt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Z.B. auch für Felder, deren Signatur zwischen API und Java-Klasse abweicht</a:t>
            </a: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(Rückgabe-Wert oder Parameter)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Oder die aus anderer Datenbank, Daten-Quelle, ... kommen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C153454-4559-0343-BEF2-D2356282C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1" y="4382768"/>
            <a:ext cx="8572913" cy="197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318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7607158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8475048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734592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8178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()))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43285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F471BC0-6E24-6C4D-A79A-8F4AE2A01A81}"/>
              </a:ext>
            </a:extLst>
          </p:cNvPr>
          <p:cNvSpPr/>
          <p:nvPr/>
        </p:nvSpPr>
        <p:spPr>
          <a:xfrm>
            <a:off x="122548" y="5238900"/>
            <a:ext cx="325020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stars:Int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53683927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4: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Ausführbares Schema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Statisches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werden verknüpft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 zum Ausführen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750741" y="2653239"/>
            <a:ext cx="9753946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Schritt 1: Schema-Beschreibung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File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schemaFile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File("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beeradvisor.graphqls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Schritt 2+3: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&amp;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(wie zuvor gesehen)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schemaGenerator.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makeExecutableSchema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SchemaParser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().parse(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schemaFile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),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runtimeWiring</a:t>
            </a:r>
            <a:endParaRPr lang="de-DE" sz="14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1129931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5: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API)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wird in verschachtelter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zurückgeliefert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79502" y="3088137"/>
            <a:ext cx="975394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graphQL.execute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executionInput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).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toSpecification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300139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5: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HTTP)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Voraussetzung: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ist erzeugt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>
                <a:hlinkClick r:id="rId2"/>
              </a:rPr>
              <a:t>https://github.com/graphql-java/graphql-java-spring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Controller für Spring (Boot)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Stammt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Projektfamilie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zurzeit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2: </a:t>
            </a:r>
            <a:r>
              <a:rPr lang="de-DE" sz="2400" dirty="0">
                <a:hlinkClick r:id="rId3"/>
              </a:rPr>
              <a:t>https://github.com/graphql-java-kickstart/graphql-java-servlet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Servlet  (für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bzw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 Container)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als Starter für Spring Boot verfügbar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37860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209958603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 flipV="1">
            <a:off x="2507530" y="4685122"/>
            <a:ext cx="697583" cy="16968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285729290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68813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190500" y="3429000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FB8E2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A59D8A4-2C8E-8F4C-9BFF-0198BC5D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9B98DCD-B949-4449-9B3A-22A712C308F2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010C7B8E-7EC1-E542-A9EF-7422F0D07DF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177862227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Spring Boot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Servlet-Konfiguration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(API Explorer) kann ebenfalls per Konfiguration aktiviert werden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66D5470-A440-4A49-8E5A-61F1075AA722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CF6C058-873C-5E49-B45B-798A4DCDB77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 für Spring Boot</a:t>
            </a:r>
          </a:p>
        </p:txBody>
      </p:sp>
    </p:spTree>
    <p:extLst>
      <p:ext uri="{BB962C8B-B14F-4D97-AF65-F5344CB8AC3E}">
        <p14:creationId xmlns:p14="http://schemas.microsoft.com/office/powerpoint/2010/main" val="2583181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5980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72598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418739" y="4216410"/>
            <a:ext cx="7369459" cy="128001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javaland-graphql-example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javaland-graphql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41547B9-5217-8D43-89E8-EC26FB5864D3}"/>
              </a:ext>
            </a:extLst>
          </p:cNvPr>
          <p:cNvSpPr txBox="1"/>
          <p:nvPr/>
        </p:nvSpPr>
        <p:spPr>
          <a:xfrm>
            <a:off x="778933" y="5157870"/>
            <a:ext cx="817033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 err="1">
                <a:solidFill>
                  <a:srgbClr val="025249"/>
                </a:solidFill>
              </a:rPr>
              <a:t>GraphQL</a:t>
            </a:r>
            <a:r>
              <a:rPr lang="de-DE" sz="1600" b="1" dirty="0">
                <a:solidFill>
                  <a:srgbClr val="025249"/>
                </a:solidFill>
              </a:rPr>
              <a:t> </a:t>
            </a:r>
            <a:r>
              <a:rPr lang="de-DE" sz="1600" b="1" dirty="0" err="1">
                <a:solidFill>
                  <a:srgbClr val="025249"/>
                </a:solidFill>
              </a:rPr>
              <a:t>heise</a:t>
            </a:r>
            <a:r>
              <a:rPr lang="de-DE" sz="1600" b="1" dirty="0">
                <a:solidFill>
                  <a:srgbClr val="025249"/>
                </a:solidFill>
              </a:rPr>
              <a:t>: </a:t>
            </a:r>
            <a:r>
              <a:rPr lang="de-DE" sz="1600" b="1" dirty="0">
                <a:solidFill>
                  <a:srgbClr val="41719C"/>
                </a:solidFill>
              </a:rPr>
              <a:t>https://</a:t>
            </a:r>
            <a:r>
              <a:rPr lang="de-DE" sz="1600" b="1" dirty="0" err="1">
                <a:solidFill>
                  <a:srgbClr val="41719C"/>
                </a:solidFill>
              </a:rPr>
              <a:t>bit.ly</a:t>
            </a:r>
            <a:r>
              <a:rPr lang="de-DE" sz="1600" b="1" dirty="0">
                <a:solidFill>
                  <a:srgbClr val="41719C"/>
                </a:solidFill>
              </a:rPr>
              <a:t>/heise-graphql-1 | https://</a:t>
            </a:r>
            <a:r>
              <a:rPr lang="de-DE" sz="1600" b="1" dirty="0" err="1">
                <a:solidFill>
                  <a:srgbClr val="41719C"/>
                </a:solidFill>
              </a:rPr>
              <a:t>bit.ly</a:t>
            </a:r>
            <a:r>
              <a:rPr lang="de-DE" sz="1600" b="1" dirty="0">
                <a:solidFill>
                  <a:srgbClr val="41719C"/>
                </a:solidFill>
              </a:rPr>
              <a:t>/heise-graphql-2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2355</Words>
  <Application>Microsoft Macintosh PowerPoint</Application>
  <PresentationFormat>A4-Papier (210 x 297 mm)</PresentationFormat>
  <Paragraphs>641</Paragraphs>
  <Slides>60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60</vt:i4>
      </vt:variant>
    </vt:vector>
  </HeadingPairs>
  <TitlesOfParts>
    <vt:vector size="73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JavaLand, Brühl | März 2019 | @nilshartmann</vt:lpstr>
      <vt:lpstr>PowerPoint-Präsentation</vt:lpstr>
      <vt:lpstr>PowerPoint-Präsentation</vt:lpstr>
      <vt:lpstr>GraphQL</vt:lpstr>
      <vt:lpstr>GraphQL</vt:lpstr>
      <vt:lpstr>GraphQL</vt:lpstr>
      <vt:lpstr>GraphQL</vt:lpstr>
      <vt:lpstr>GitHub</vt:lpstr>
      <vt:lpstr>New York Times</vt:lpstr>
      <vt:lpstr>Source-Code: https://bit.ly/javaland-graphql-example</vt:lpstr>
      <vt:lpstr>http://localhost:9000/graphiql.html</vt:lpstr>
      <vt:lpstr>Beispiel: Intellij IDEA</vt:lpstr>
      <vt:lpstr>Teil 1: Abfragen und Schema</vt:lpstr>
      <vt:lpstr>GraphQL Einsatzszenarien</vt:lpstr>
      <vt:lpstr>GraphQL Einsatzszenarien</vt:lpstr>
      <vt:lpstr>GraphQL Einsatzszenarien</vt:lpstr>
      <vt:lpstr>GraphQL Einsatzszenarien</vt:lpstr>
      <vt:lpstr>Daten Quellen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Teil 2: Runtime-Umgebung (AKA: Eure Anwendung)</vt:lpstr>
      <vt:lpstr>GraphQL-java</vt:lpstr>
      <vt:lpstr>GraphQL für Java-Anwendungen</vt:lpstr>
      <vt:lpstr>GraphQL für Java-Anwendungen</vt:lpstr>
      <vt:lpstr>DataFetcher</vt:lpstr>
      <vt:lpstr>DataFetcher</vt:lpstr>
      <vt:lpstr>DataFetcher</vt:lpstr>
      <vt:lpstr>DataFetcher</vt:lpstr>
      <vt:lpstr>DataFetcher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Data Fetcher für nicht-Root-Felder</vt:lpstr>
      <vt:lpstr>Data Fetcher für nicht-Root-Felder</vt:lpstr>
      <vt:lpstr>Runtime Wiring</vt:lpstr>
      <vt:lpstr>Runtime Wiring</vt:lpstr>
      <vt:lpstr>Runtime Wiring</vt:lpstr>
      <vt:lpstr>Runtime Wiring</vt:lpstr>
      <vt:lpstr>GraphQL für Java-Anwendungen</vt:lpstr>
      <vt:lpstr>GraphQL für Java-Anwendungen</vt:lpstr>
      <vt:lpstr>GraphQL für Java-Anwendungen</vt:lpstr>
      <vt:lpstr>Alternative: graphql-java-tools</vt:lpstr>
      <vt:lpstr>Alternative: graphql-java-tools</vt:lpstr>
      <vt:lpstr>PowerPoint-Präsentation</vt:lpstr>
      <vt:lpstr>GraphQL für Spring Boot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734</cp:revision>
  <cp:lastPrinted>2019-03-19T15:22:43Z</cp:lastPrinted>
  <dcterms:created xsi:type="dcterms:W3CDTF">2016-03-28T15:59:53Z</dcterms:created>
  <dcterms:modified xsi:type="dcterms:W3CDTF">2019-03-20T06:05:57Z</dcterms:modified>
</cp:coreProperties>
</file>

<file path=docProps/thumbnail.jpeg>
</file>